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 varScale="1">
        <p:scale>
          <a:sx n="80" d="100"/>
          <a:sy n="80" d="100"/>
        </p:scale>
        <p:origin x="112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85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04422-6444-4FB6-9426-47496A7B3BEA}" type="datetimeFigureOut">
              <a:rPr lang="zh-CN" altLang="en-US" smtClean="0"/>
              <a:t>2017/8/20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6DDEB-2EE6-46EF-8D90-602B7C2B1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008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2406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0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240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E84BE6A2-7257-4C5F-BA0C-18BA932C72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31949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51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8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13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911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31379B6-0D0A-4D78-9C7E-342A5FDE1478}" type="slidenum">
              <a:rPr lang="en-US" altLang="zh-CN" sz="1200"/>
              <a:pPr algn="r" eaLnBrk="1" hangingPunct="1"/>
              <a:t>36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197407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9216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66DB0D9-4E48-4C7C-BAAC-EEE2A52BF344}" type="slidenum">
              <a:rPr lang="en-US" altLang="zh-CN" sz="1200"/>
              <a:pPr algn="r" eaLnBrk="1" hangingPunct="1"/>
              <a:t>37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78702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0" y="6581029"/>
            <a:ext cx="9144000" cy="27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dirty="0" smtClean="0"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www.kmdin.net</a:t>
            </a:r>
            <a:endParaRPr lang="zh-CN" altLang="en-US" sz="1200" b="0" dirty="0"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0" y="6581029"/>
            <a:ext cx="9144000" cy="27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dirty="0" smtClean="0"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www.kmdin.net</a:t>
            </a:r>
            <a:endParaRPr lang="zh-CN" altLang="en-US" sz="1200" b="0" dirty="0"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00043"/>
            <a:ext cx="7772400" cy="1214445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CN" sz="6600" dirty="0" smtClean="0"/>
              <a:t>JS</a:t>
            </a:r>
            <a:r>
              <a:rPr lang="zh-CN" altLang="en-US" sz="6600" dirty="0" smtClean="0"/>
              <a:t>面向对象编程</a:t>
            </a:r>
            <a:endParaRPr lang="zh-CN" altLang="en-US" sz="6600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371600" y="4941168"/>
            <a:ext cx="6400800" cy="697632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chemeClr val="tx1"/>
                </a:solidFill>
              </a:rPr>
              <a:t>www.kmdin.net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/>
              <a:t>如何自定义类（原型对象）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5150" y="1219200"/>
            <a:ext cx="857885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宋体" pitchFamily="2" charset="-122"/>
              </a:rPr>
              <a:t>使用</a:t>
            </a:r>
            <a:r>
              <a:rPr lang="zh-CN" altLang="en-US" sz="2800" kern="0" dirty="0">
                <a:solidFill>
                  <a:srgbClr val="C00000"/>
                </a:solidFill>
                <a:latin typeface="宋体" pitchFamily="2" charset="-122"/>
              </a:rPr>
              <a:t>构造函数来定义类（原型对象）</a:t>
            </a:r>
            <a:endParaRPr lang="en-US" altLang="zh-CN" sz="2800" kern="0" dirty="0">
              <a:solidFill>
                <a:srgbClr val="C00000"/>
              </a:solidFill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800" kern="0" dirty="0" smtClean="0">
                <a:latin typeface="宋体" pitchFamily="2" charset="-122"/>
              </a:rPr>
              <a:t>如何</a:t>
            </a:r>
            <a:r>
              <a:rPr lang="zh-CN" altLang="en-US" sz="2800" kern="0" dirty="0">
                <a:latin typeface="宋体" pitchFamily="2" charset="-122"/>
              </a:rPr>
              <a:t>实例化对象</a:t>
            </a:r>
            <a:endParaRPr lang="en-US" altLang="zh-CN" sz="2800" kern="0" dirty="0"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800" kern="0" dirty="0" smtClean="0">
                <a:latin typeface="宋体" pitchFamily="2" charset="-122"/>
              </a:rPr>
              <a:t>对象</a:t>
            </a:r>
            <a:r>
              <a:rPr lang="zh-CN" altLang="en-US" sz="2800" kern="0" dirty="0">
                <a:latin typeface="宋体" pitchFamily="2" charset="-122"/>
              </a:rPr>
              <a:t>在内存中的存储机制</a:t>
            </a:r>
            <a:endParaRPr lang="en-US" altLang="zh-CN" sz="2800" kern="0" dirty="0"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CN" sz="2800" kern="0" dirty="0" smtClean="0">
                <a:latin typeface="宋体" pitchFamily="2" charset="-122"/>
              </a:rPr>
              <a:t>this</a:t>
            </a:r>
            <a:r>
              <a:rPr lang="zh-CN" altLang="en-US" sz="2800" kern="0" dirty="0">
                <a:latin typeface="宋体" pitchFamily="2" charset="-122"/>
              </a:rPr>
              <a:t>关键词</a:t>
            </a:r>
            <a:endParaRPr lang="en-US" altLang="zh-CN" sz="2800" kern="0" dirty="0"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defRPr/>
            </a:pPr>
            <a:endParaRPr lang="en-US" altLang="zh-CN" sz="2800" kern="0" dirty="0">
              <a:latin typeface="宋体" pitchFamily="2" charset="-122"/>
            </a:endParaRPr>
          </a:p>
          <a:p>
            <a:pPr marL="669925" lvl="1" indent="-325438"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endParaRPr lang="zh-CN" altLang="en-US" sz="2400" kern="0" dirty="0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2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600" b="1" dirty="0" smtClean="0"/>
              <a:t>使用构造函数定义类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24200"/>
            <a:ext cx="5612188" cy="260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6" y="1417638"/>
            <a:ext cx="3131436" cy="13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86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600" b="1" dirty="0" smtClean="0"/>
              <a:t>使用构造函数定义类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65150" y="1219200"/>
            <a:ext cx="85788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zh-CN" altLang="en-US" sz="2400" b="1">
                <a:latin typeface="宋体" panose="02010600030101010101" pitchFamily="2" charset="-122"/>
              </a:rPr>
              <a:t>在</a:t>
            </a:r>
            <a:r>
              <a:rPr lang="en-US" altLang="zh-CN" sz="2400" b="1">
                <a:latin typeface="宋体" panose="02010600030101010101" pitchFamily="2" charset="-122"/>
              </a:rPr>
              <a:t>js</a:t>
            </a:r>
            <a:r>
              <a:rPr lang="zh-CN" altLang="en-US" sz="2400" b="1">
                <a:latin typeface="宋体" panose="02010600030101010101" pitchFamily="2" charset="-122"/>
              </a:rPr>
              <a:t>中，一切都是对象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375761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4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3501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 smtClean="0"/>
              <a:t>使用构造函数定义类</a:t>
            </a:r>
            <a:endParaRPr lang="zh-CN" altLang="en-US" dirty="0" smtClean="0"/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65150" y="1219200"/>
            <a:ext cx="85788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zh-CN" altLang="en-US" sz="2400" b="1">
                <a:latin typeface="宋体" panose="02010600030101010101" pitchFamily="2" charset="-122"/>
              </a:rPr>
              <a:t>判断一个对象是不是</a:t>
            </a:r>
            <a:r>
              <a:rPr lang="en-US" altLang="zh-CN" sz="2400" b="1">
                <a:latin typeface="宋体" panose="02010600030101010101" pitchFamily="2" charset="-122"/>
              </a:rPr>
              <a:t>person</a:t>
            </a:r>
            <a:r>
              <a:rPr lang="zh-CN" altLang="en-US" sz="2400" b="1">
                <a:latin typeface="宋体" panose="02010600030101010101" pitchFamily="2" charset="-122"/>
              </a:rPr>
              <a:t>类型的方法：</a:t>
            </a: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33600"/>
            <a:ext cx="3810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2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如何</a:t>
            </a:r>
            <a:r>
              <a:rPr lang="zh-CN" altLang="en-US" sz="3600" b="1" dirty="0" smtClean="0"/>
              <a:t>创建对象实例</a:t>
            </a:r>
            <a:endParaRPr lang="zh-CN" altLang="en-US" sz="3600" dirty="0" smtClean="0"/>
          </a:p>
        </p:txBody>
      </p:sp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46577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48958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92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b="1" smtClean="0"/>
              <a:t/>
            </a:r>
            <a:br>
              <a:rPr lang="en-US" altLang="en-US" sz="3800" b="1" smtClean="0"/>
            </a:br>
            <a:r>
              <a:rPr lang="zh-CN" altLang="en-US" sz="3800" b="1" smtClean="0"/>
              <a:t>试比较两段代码的不同：</a:t>
            </a: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31051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38600"/>
            <a:ext cx="25146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8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/>
              <a:t>4.2.3 </a:t>
            </a:r>
            <a:r>
              <a:rPr lang="zh-CN" altLang="en-US" sz="3600" b="1" smtClean="0"/>
              <a:t>对象在内存中的存储机制</a:t>
            </a: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64960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2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366838"/>
            <a:ext cx="63246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5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2048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50577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54197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457200" y="533400"/>
            <a:ext cx="67056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注意：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Js</a:t>
            </a:r>
            <a:r>
              <a:rPr lang="zh-CN" altLang="en-US"/>
              <a:t>还提供一种主动释放对象内存的方式：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/>
              <a:t> </a:t>
            </a:r>
            <a:r>
              <a:rPr lang="en-US" altLang="zh-CN"/>
              <a:t>delete </a:t>
            </a:r>
            <a:r>
              <a:rPr lang="zh-CN" altLang="en-US"/>
              <a:t>对象名</a:t>
            </a:r>
            <a:r>
              <a:rPr lang="en-US" altLang="zh-CN"/>
              <a:t>.</a:t>
            </a:r>
            <a:r>
              <a:rPr lang="zh-CN" altLang="en-US"/>
              <a:t>属性名</a:t>
            </a:r>
            <a:r>
              <a:rPr lang="en-US" altLang="zh-CN"/>
              <a:t>//</a:t>
            </a:r>
            <a:r>
              <a:rPr lang="zh-CN" altLang="en-US"/>
              <a:t>这样就会立即释放对象的属性空间</a:t>
            </a:r>
          </a:p>
        </p:txBody>
      </p:sp>
    </p:spTree>
    <p:extLst>
      <p:ext uri="{BB962C8B-B14F-4D97-AF65-F5344CB8AC3E}">
        <p14:creationId xmlns:p14="http://schemas.microsoft.com/office/powerpoint/2010/main" val="16235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65150" y="1331168"/>
            <a:ext cx="7967290" cy="469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800" b="1" kern="0" dirty="0" smtClean="0">
                <a:latin typeface="宋体" pitchFamily="2" charset="-122"/>
              </a:rPr>
              <a:t>面向对象</a:t>
            </a:r>
            <a:r>
              <a:rPr lang="zh-CN" altLang="en-US" sz="2800" b="1" kern="0" dirty="0">
                <a:latin typeface="宋体" pitchFamily="2" charset="-122"/>
              </a:rPr>
              <a:t>编程简介</a:t>
            </a:r>
            <a:endParaRPr lang="en-US" altLang="zh-CN" sz="2800" b="1" kern="0" dirty="0"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800" b="1" kern="0" dirty="0" smtClean="0">
                <a:latin typeface="宋体" pitchFamily="2" charset="-122"/>
              </a:rPr>
              <a:t>如何</a:t>
            </a:r>
            <a:r>
              <a:rPr lang="zh-CN" altLang="en-US" sz="2800" b="1" kern="0" dirty="0">
                <a:latin typeface="宋体" pitchFamily="2" charset="-122"/>
              </a:rPr>
              <a:t>自定义类（原型对象）</a:t>
            </a:r>
            <a:endParaRPr lang="en-US" altLang="zh-CN" sz="2800" b="1" kern="0" dirty="0"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800" b="1" kern="0" dirty="0" smtClean="0">
                <a:latin typeface="宋体" pitchFamily="2" charset="-122"/>
              </a:rPr>
              <a:t>类</a:t>
            </a:r>
            <a:r>
              <a:rPr lang="zh-CN" altLang="en-US" sz="2800" b="1" kern="0" dirty="0">
                <a:latin typeface="宋体" pitchFamily="2" charset="-122"/>
              </a:rPr>
              <a:t>的成员</a:t>
            </a:r>
            <a:r>
              <a:rPr lang="zh-CN" altLang="en-US" sz="2800" b="1" kern="0" dirty="0" smtClean="0">
                <a:latin typeface="宋体" pitchFamily="2" charset="-122"/>
              </a:rPr>
              <a:t>函数</a:t>
            </a:r>
            <a:endParaRPr lang="en-US" altLang="zh-CN" sz="2800" b="1" kern="0" dirty="0"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CN" sz="2800" b="1" kern="0" dirty="0" smtClean="0">
                <a:latin typeface="宋体" pitchFamily="2" charset="-122"/>
              </a:rPr>
              <a:t>prototype</a:t>
            </a:r>
            <a:r>
              <a:rPr lang="zh-CN" altLang="en-US" sz="2800" b="1" kern="0" dirty="0">
                <a:latin typeface="宋体" pitchFamily="2" charset="-122"/>
              </a:rPr>
              <a:t>关键词</a:t>
            </a:r>
            <a:endParaRPr lang="en-US" altLang="zh-CN" sz="2800" b="1" kern="0" dirty="0"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800" b="1" kern="0" dirty="0" smtClean="0">
                <a:latin typeface="宋体" pitchFamily="2" charset="-122"/>
              </a:rPr>
              <a:t>构造</a:t>
            </a:r>
            <a:r>
              <a:rPr lang="zh-CN" altLang="en-US" sz="2800" b="1" kern="0" dirty="0">
                <a:latin typeface="宋体" pitchFamily="2" charset="-122"/>
              </a:rPr>
              <a:t>函数</a:t>
            </a:r>
            <a:endParaRPr lang="en-US" altLang="zh-CN" sz="2800" b="1" kern="0" dirty="0"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800" b="1" kern="0" dirty="0" smtClean="0">
                <a:latin typeface="宋体" pitchFamily="2" charset="-122"/>
              </a:rPr>
              <a:t>面向对象</a:t>
            </a:r>
            <a:r>
              <a:rPr lang="zh-CN" altLang="en-US" sz="2800" b="1" kern="0" dirty="0">
                <a:latin typeface="宋体" pitchFamily="2" charset="-122"/>
              </a:rPr>
              <a:t>三大特征</a:t>
            </a:r>
            <a:r>
              <a:rPr lang="en-US" altLang="zh-CN" sz="2800" b="1" kern="0" dirty="0">
                <a:latin typeface="宋体" pitchFamily="2" charset="-122"/>
              </a:rPr>
              <a:t>—</a:t>
            </a:r>
            <a:r>
              <a:rPr lang="zh-CN" altLang="en-US" sz="2800" b="1" kern="0" dirty="0">
                <a:latin typeface="宋体" pitchFamily="2" charset="-122"/>
              </a:rPr>
              <a:t>封装，继承，多态</a:t>
            </a:r>
            <a:endParaRPr lang="en-US" altLang="zh-CN" sz="2800" b="1" kern="0" dirty="0"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800" b="1" kern="0" dirty="0" smtClean="0">
                <a:latin typeface="宋体" pitchFamily="2" charset="-122"/>
              </a:rPr>
              <a:t>闭包</a:t>
            </a:r>
            <a:r>
              <a:rPr lang="zh-CN" altLang="en-US" sz="2800" b="1" kern="0" dirty="0">
                <a:latin typeface="宋体" pitchFamily="2" charset="-122"/>
              </a:rPr>
              <a:t>的概念</a:t>
            </a:r>
            <a:endParaRPr lang="en-US" altLang="zh-CN" sz="2800" b="1" kern="0" dirty="0">
              <a:latin typeface="宋体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33995" y="20800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26285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en-US" altLang="zh-CN" smtClean="0"/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66198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000" b="1" smtClean="0"/>
              <a:t>4.2.4  this</a:t>
            </a:r>
            <a:r>
              <a:rPr lang="zh-CN" altLang="en-US" sz="4000" b="1" smtClean="0"/>
              <a:t>关键词</a:t>
            </a:r>
            <a:endParaRPr lang="zh-CN" altLang="en-US" sz="3800" b="1" smtClean="0"/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64579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4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41719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77247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92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585913"/>
            <a:ext cx="87249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63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76600"/>
            <a:ext cx="36385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583088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44005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39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276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40481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7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64008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409700"/>
            <a:ext cx="60674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75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/>
              <a:t>4.3  </a:t>
            </a:r>
            <a:r>
              <a:rPr lang="zh-CN" altLang="en-US" sz="3600" b="1" smtClean="0"/>
              <a:t>类的成员函数</a:t>
            </a:r>
            <a:endParaRPr lang="zh-CN" altLang="en-US" sz="3800" smtClean="0"/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33913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8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给类添加成员函数实例：</a:t>
            </a:r>
          </a:p>
        </p:txBody>
      </p:sp>
      <p:pic>
        <p:nvPicPr>
          <p:cNvPr id="317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66675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5629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00600"/>
            <a:ext cx="54387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26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面向对象编程简介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65150" y="1219200"/>
            <a:ext cx="857885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altLang="zh-CN" sz="4000" b="1" kern="0" dirty="0" smtClean="0">
                <a:latin typeface="+mn-lt"/>
                <a:ea typeface="+mn-ea"/>
              </a:rPr>
              <a:t>JS</a:t>
            </a:r>
            <a:r>
              <a:rPr lang="zh-CN" altLang="en-US" sz="4000" b="1" kern="0" dirty="0" smtClean="0">
                <a:latin typeface="+mn-lt"/>
                <a:ea typeface="+mn-ea"/>
              </a:rPr>
              <a:t>面向对象</a:t>
            </a:r>
            <a:r>
              <a:rPr lang="zh-CN" altLang="en-US" sz="4000" b="1" kern="0" dirty="0">
                <a:latin typeface="+mn-lt"/>
                <a:ea typeface="+mn-ea"/>
              </a:rPr>
              <a:t>特征介绍</a:t>
            </a: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CN" sz="2400" kern="0" dirty="0">
                <a:solidFill>
                  <a:srgbClr val="C00000"/>
                </a:solidFill>
                <a:latin typeface="宋体" pitchFamily="2" charset="-122"/>
              </a:rPr>
              <a:t>Js</a:t>
            </a:r>
            <a:r>
              <a:rPr lang="zh-CN" altLang="en-US" sz="2400" kern="0" dirty="0">
                <a:solidFill>
                  <a:srgbClr val="C00000"/>
                </a:solidFill>
                <a:latin typeface="宋体" pitchFamily="2" charset="-122"/>
              </a:rPr>
              <a:t>是一种基于对象和事件驱动的脚本语言。</a:t>
            </a:r>
            <a:endParaRPr lang="en-US" altLang="zh-CN" sz="2400" kern="0" dirty="0">
              <a:solidFill>
                <a:srgbClr val="C00000"/>
              </a:solidFill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宋体" pitchFamily="2" charset="-122"/>
              </a:rPr>
              <a:t>它具有面向对象的特性：封装，继承和多态。</a:t>
            </a:r>
            <a:endParaRPr lang="en-US" altLang="zh-CN" sz="2400" kern="0" dirty="0">
              <a:solidFill>
                <a:srgbClr val="C00000"/>
              </a:solidFill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宋体" pitchFamily="2" charset="-122"/>
              </a:rPr>
              <a:t>在很多优秀的</a:t>
            </a:r>
            <a:r>
              <a:rPr lang="en-US" altLang="zh-CN" sz="2400" kern="0" dirty="0">
                <a:solidFill>
                  <a:srgbClr val="C00000"/>
                </a:solidFill>
                <a:latin typeface="宋体" pitchFamily="2" charset="-122"/>
              </a:rPr>
              <a:t>Ajax</a:t>
            </a:r>
            <a:r>
              <a:rPr lang="zh-CN" altLang="en-US" sz="2400" kern="0" dirty="0">
                <a:solidFill>
                  <a:srgbClr val="C00000"/>
                </a:solidFill>
                <a:latin typeface="宋体" pitchFamily="2" charset="-122"/>
              </a:rPr>
              <a:t>框架中，比如</a:t>
            </a:r>
            <a:r>
              <a:rPr lang="en-US" altLang="zh-CN" sz="2400" kern="0" dirty="0" err="1">
                <a:solidFill>
                  <a:srgbClr val="C00000"/>
                </a:solidFill>
                <a:latin typeface="宋体" pitchFamily="2" charset="-122"/>
              </a:rPr>
              <a:t>JQuery</a:t>
            </a:r>
            <a:r>
              <a:rPr lang="zh-CN" altLang="en-US" sz="2400" kern="0" dirty="0">
                <a:solidFill>
                  <a:srgbClr val="C00000"/>
                </a:solidFill>
                <a:latin typeface="宋体" pitchFamily="2" charset="-122"/>
              </a:rPr>
              <a:t>等，大量使用了</a:t>
            </a:r>
            <a:r>
              <a:rPr lang="en-US" altLang="zh-CN" sz="2400" kern="0" dirty="0" err="1">
                <a:solidFill>
                  <a:srgbClr val="C00000"/>
                </a:solidFill>
                <a:latin typeface="宋体" pitchFamily="2" charset="-122"/>
              </a:rPr>
              <a:t>js</a:t>
            </a:r>
            <a:r>
              <a:rPr lang="zh-CN" altLang="en-US" sz="2400" kern="0" dirty="0">
                <a:solidFill>
                  <a:srgbClr val="C00000"/>
                </a:solidFill>
                <a:latin typeface="宋体" pitchFamily="2" charset="-122"/>
              </a:rPr>
              <a:t>的面向对象特性。</a:t>
            </a:r>
            <a:endParaRPr lang="en-US" altLang="zh-CN" sz="2400" kern="0" dirty="0">
              <a:solidFill>
                <a:srgbClr val="C00000"/>
              </a:solidFill>
              <a:latin typeface="宋体" pitchFamily="2" charset="-122"/>
            </a:endParaRPr>
          </a:p>
          <a:p>
            <a:pPr marL="669925" lvl="1" indent="-325438">
              <a:lnSpc>
                <a:spcPct val="150000"/>
              </a:lnSpc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宋体" pitchFamily="2" charset="-122"/>
              </a:rPr>
              <a:t>要使用好</a:t>
            </a:r>
            <a:r>
              <a:rPr lang="en-US" altLang="zh-CN" sz="2400" kern="0" dirty="0">
                <a:solidFill>
                  <a:srgbClr val="C00000"/>
                </a:solidFill>
                <a:latin typeface="宋体" pitchFamily="2" charset="-122"/>
              </a:rPr>
              <a:t>ext</a:t>
            </a:r>
            <a:r>
              <a:rPr lang="zh-CN" altLang="en-US" sz="2400" kern="0" dirty="0">
                <a:solidFill>
                  <a:srgbClr val="C00000"/>
                </a:solidFill>
                <a:latin typeface="宋体" pitchFamily="2" charset="-122"/>
              </a:rPr>
              <a:t>技术，</a:t>
            </a:r>
            <a:r>
              <a:rPr lang="en-US" altLang="zh-CN" sz="2400" kern="0" dirty="0" err="1">
                <a:solidFill>
                  <a:srgbClr val="C00000"/>
                </a:solidFill>
                <a:latin typeface="宋体" pitchFamily="2" charset="-122"/>
              </a:rPr>
              <a:t>javascript</a:t>
            </a:r>
            <a:r>
              <a:rPr lang="zh-CN" altLang="en-US" sz="2400" kern="0" dirty="0">
                <a:solidFill>
                  <a:srgbClr val="C00000"/>
                </a:solidFill>
                <a:latin typeface="宋体" pitchFamily="2" charset="-122"/>
              </a:rPr>
              <a:t>的高级特性及其面向对象语言特性是必须要掌握的。</a:t>
            </a:r>
            <a:endParaRPr lang="en-US" altLang="zh-CN" sz="2400" kern="0" dirty="0">
              <a:solidFill>
                <a:srgbClr val="C00000"/>
              </a:solidFill>
              <a:latin typeface="宋体" pitchFamily="2" charset="-122"/>
            </a:endParaRPr>
          </a:p>
          <a:p>
            <a:pPr marL="669925" lvl="1" indent="-325438">
              <a:buClr>
                <a:schemeClr val="accent2"/>
              </a:buClr>
              <a:buSzPct val="60000"/>
              <a:buFont typeface="Wingdings" pitchFamily="2" charset="2"/>
              <a:buChar char="q"/>
              <a:defRPr/>
            </a:pPr>
            <a:endParaRPr lang="zh-CN" altLang="en-US" sz="2400" kern="0" dirty="0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5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 smtClean="0"/>
              <a:t>给类添加成员函数的几种方法</a:t>
            </a:r>
            <a:r>
              <a:rPr lang="zh-CN" altLang="en-US" sz="3800" smtClean="0"/>
              <a:t>：</a:t>
            </a:r>
          </a:p>
        </p:txBody>
      </p:sp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533400" y="10668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C00000"/>
                </a:solidFill>
              </a:rPr>
              <a:t>第一种</a:t>
            </a:r>
            <a:r>
              <a:rPr lang="zh-CN" altLang="en-US" sz="2400" b="1"/>
              <a:t>：</a:t>
            </a:r>
          </a:p>
        </p:txBody>
      </p:sp>
      <p:pic>
        <p:nvPicPr>
          <p:cNvPr id="3277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61055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1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 smtClean="0"/>
              <a:t>给类添加成员函数的方法</a:t>
            </a:r>
            <a:r>
              <a:rPr lang="zh-CN" altLang="en-US" sz="3200" smtClean="0"/>
              <a:t>：</a:t>
            </a:r>
          </a:p>
        </p:txBody>
      </p:sp>
      <p:sp>
        <p:nvSpPr>
          <p:cNvPr id="33795" name="TextBox 4"/>
          <p:cNvSpPr txBox="1">
            <a:spLocks noChangeArrowheads="1"/>
          </p:cNvSpPr>
          <p:nvPr/>
        </p:nvSpPr>
        <p:spPr bwMode="auto">
          <a:xfrm>
            <a:off x="533400" y="10668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C00000"/>
                </a:solidFill>
              </a:rPr>
              <a:t>第二种：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3911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0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1" smtClean="0"/>
              <a:t>给类添加成员函数的方法</a:t>
            </a:r>
            <a:r>
              <a:rPr lang="zh-CN" altLang="en-US" sz="3200" smtClean="0"/>
              <a:t>：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652462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矩形 4"/>
          <p:cNvSpPr>
            <a:spLocks noChangeArrowheads="1"/>
          </p:cNvSpPr>
          <p:nvPr/>
        </p:nvSpPr>
        <p:spPr bwMode="auto">
          <a:xfrm>
            <a:off x="457200" y="990600"/>
            <a:ext cx="67754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C00000"/>
                </a:solidFill>
              </a:rPr>
              <a:t>第三种</a:t>
            </a:r>
            <a:r>
              <a:rPr lang="zh-CN" altLang="en-US" sz="2400" b="1">
                <a:solidFill>
                  <a:srgbClr val="C00000"/>
                </a:solidFill>
                <a:sym typeface="Wingdings" panose="05000000000000000000" pitchFamily="2" charset="2"/>
              </a:rPr>
              <a:t>：</a:t>
            </a:r>
            <a:endParaRPr lang="en-US" altLang="zh-CN" sz="2400" b="1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>
                <a:sym typeface="Wingdings" panose="05000000000000000000" pitchFamily="2" charset="2"/>
              </a:rPr>
              <a:t>   （注意：这种方法为每一个对象开辟自己的存储空间存储函数，</a:t>
            </a:r>
            <a:endParaRPr lang="en-US" altLang="zh-CN">
              <a:sym typeface="Wingdings" panose="05000000000000000000" pitchFamily="2" charset="2"/>
            </a:endParaRPr>
          </a:p>
          <a:p>
            <a:pPr eaLnBrk="1" hangingPunct="1"/>
            <a:r>
              <a:rPr lang="en-US" altLang="zh-CN">
                <a:sym typeface="Wingdings" panose="05000000000000000000" pitchFamily="2" charset="2"/>
              </a:rPr>
              <a:t>    </a:t>
            </a:r>
            <a:r>
              <a:rPr lang="zh-CN" altLang="en-US">
                <a:sym typeface="Wingdings" panose="05000000000000000000" pitchFamily="2" charset="2"/>
              </a:rPr>
              <a:t>如果实例化对象较多，要慎重使用！）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6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61531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791200"/>
            <a:ext cx="27717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6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800" smtClean="0"/>
              <a:t>思考题：</a:t>
            </a: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48006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533400" y="1066800"/>
            <a:ext cx="601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请问此时输出结果是什么？（该知识点考察</a:t>
            </a:r>
            <a:r>
              <a:rPr lang="en-US" altLang="zh-CN"/>
              <a:t>this</a:t>
            </a:r>
            <a:r>
              <a:rPr lang="zh-CN" altLang="en-US"/>
              <a:t>的用法）</a:t>
            </a:r>
          </a:p>
        </p:txBody>
      </p:sp>
    </p:spTree>
    <p:extLst>
      <p:ext uri="{BB962C8B-B14F-4D97-AF65-F5344CB8AC3E}">
        <p14:creationId xmlns:p14="http://schemas.microsoft.com/office/powerpoint/2010/main" val="297918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800" b="1" smtClean="0"/>
              <a:t>4.4 prototype</a:t>
            </a:r>
            <a:r>
              <a:rPr lang="zh-CN" altLang="en-US" sz="3800" b="1" smtClean="0"/>
              <a:t>关键词（原型法）</a:t>
            </a:r>
          </a:p>
        </p:txBody>
      </p:sp>
      <p:sp>
        <p:nvSpPr>
          <p:cNvPr id="37891" name="Text Box 6"/>
          <p:cNvSpPr txBox="1">
            <a:spLocks noChangeArrowheads="1"/>
          </p:cNvSpPr>
          <p:nvPr/>
        </p:nvSpPr>
        <p:spPr bwMode="auto">
          <a:xfrm>
            <a:off x="609600" y="1828800"/>
            <a:ext cx="7239000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存在问题：</a:t>
            </a:r>
            <a:r>
              <a:rPr lang="zh-CN" altLang="en-US"/>
              <a:t>    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/>
              <a:t>      以上给类创建函数的办法存在一个问题，即每个对象都占用自己的存储空间。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/>
              <a:t>      如果对象很多，则会影响程序效率。</a:t>
            </a:r>
            <a:r>
              <a:rPr lang="en-US" altLang="zh-CN"/>
              <a:t>Js</a:t>
            </a:r>
            <a:r>
              <a:rPr lang="zh-CN" altLang="en-US"/>
              <a:t>设计者提供了另外一个为对象绑定函数的方法：原型法。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/>
              <a:t>     原型法绑定的方法可以被多个对象共享。</a:t>
            </a:r>
          </a:p>
        </p:txBody>
      </p:sp>
    </p:spTree>
    <p:extLst>
      <p:ext uri="{BB962C8B-B14F-4D97-AF65-F5344CB8AC3E}">
        <p14:creationId xmlns:p14="http://schemas.microsoft.com/office/powerpoint/2010/main" val="31942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800" b="1" smtClean="0"/>
              <a:t>4.4 prototype</a:t>
            </a:r>
            <a:r>
              <a:rPr lang="zh-CN" altLang="en-US" sz="3800" b="1" smtClean="0"/>
              <a:t>关键词（原型法）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440055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08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800" b="1" smtClean="0"/>
              <a:t>4.4 prototype</a:t>
            </a:r>
            <a:r>
              <a:rPr lang="zh-CN" altLang="en-US" sz="3800" b="1" smtClean="0"/>
              <a:t>关键词（原型法）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7153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13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204913"/>
            <a:ext cx="639127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1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477202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21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面向对象编程简介</a:t>
            </a:r>
          </a:p>
        </p:txBody>
      </p:sp>
      <p:sp>
        <p:nvSpPr>
          <p:cNvPr id="6147" name="Rectangle 3"/>
          <p:cNvSpPr txBox="1">
            <a:spLocks noChangeArrowheads="1"/>
          </p:cNvSpPr>
          <p:nvPr/>
        </p:nvSpPr>
        <p:spPr bwMode="auto">
          <a:xfrm>
            <a:off x="565150" y="1219200"/>
            <a:ext cx="85788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4000" b="1"/>
              <a:t>Js</a:t>
            </a:r>
            <a:r>
              <a:rPr lang="zh-CN" altLang="en-US" sz="4000" b="1"/>
              <a:t>中基本概念的明确：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400">
                <a:latin typeface="宋体" panose="02010600030101010101" pitchFamily="2" charset="-122"/>
              </a:rPr>
              <a:t>Js</a:t>
            </a:r>
            <a:r>
              <a:rPr lang="zh-CN" altLang="en-US" sz="2400">
                <a:latin typeface="宋体" panose="02010600030101010101" pitchFamily="2" charset="-122"/>
              </a:rPr>
              <a:t>是一种基于对象的语言，所以遇到的所有东西几乎都是对象。基于对象和面向对象的说法从本质上并没有区别。</a:t>
            </a:r>
            <a:endParaRPr lang="en-US" altLang="zh-CN" sz="240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zh-CN" altLang="en-US" sz="2400">
                <a:latin typeface="宋体" panose="02010600030101010101" pitchFamily="2" charset="-122"/>
              </a:rPr>
              <a:t>因为</a:t>
            </a:r>
            <a:r>
              <a:rPr lang="en-US" altLang="zh-CN" sz="2400">
                <a:latin typeface="宋体" panose="02010600030101010101" pitchFamily="2" charset="-122"/>
              </a:rPr>
              <a:t>Js </a:t>
            </a:r>
            <a:r>
              <a:rPr lang="zh-CN" altLang="en-US" sz="2400">
                <a:latin typeface="宋体" panose="02010600030101010101" pitchFamily="2" charset="-122"/>
              </a:rPr>
              <a:t>中并没有类（</a:t>
            </a:r>
            <a:r>
              <a:rPr lang="en-US" altLang="zh-CN" sz="2400">
                <a:latin typeface="宋体" panose="02010600030101010101" pitchFamily="2" charset="-122"/>
              </a:rPr>
              <a:t>class</a:t>
            </a:r>
            <a:r>
              <a:rPr lang="zh-CN" altLang="en-US" sz="2400">
                <a:latin typeface="宋体" panose="02010600030101010101" pitchFamily="2" charset="-122"/>
              </a:rPr>
              <a:t>）</a:t>
            </a:r>
            <a:r>
              <a:rPr lang="en-US" altLang="zh-CN" sz="2400">
                <a:latin typeface="宋体" panose="02010600030101010101" pitchFamily="2" charset="-122"/>
              </a:rPr>
              <a:t>,</a:t>
            </a:r>
            <a:r>
              <a:rPr lang="zh-CN" altLang="en-US" sz="2400">
                <a:latin typeface="宋体" panose="02010600030101010101" pitchFamily="2" charset="-122"/>
              </a:rPr>
              <a:t>而是叫做原型对象，因为这两个概念在编程中发挥的作用都是一样的，以后统一叫做类。</a:t>
            </a:r>
          </a:p>
          <a:p>
            <a:pPr lvl="1" eaLnBrk="1" hangingPunct="1"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endParaRPr lang="zh-CN" altLang="en-US" sz="240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46863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79152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81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328738"/>
            <a:ext cx="65436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314450"/>
            <a:ext cx="64865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2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838200" y="5181600"/>
            <a:ext cx="80010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注意：</a:t>
            </a:r>
            <a:r>
              <a:rPr lang="en-US" altLang="zh-CN"/>
              <a:t>js</a:t>
            </a:r>
            <a:r>
              <a:rPr lang="zh-CN" altLang="en-US"/>
              <a:t>中不支持函数的重载，同名函数将只运行最后一个定义的函数！！！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    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09600"/>
            <a:ext cx="65341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7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9184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 smtClean="0"/>
              <a:t>上机练习：</a:t>
            </a:r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443038"/>
            <a:ext cx="66389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7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 smtClean="0"/>
              <a:t>上机练习：</a:t>
            </a:r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266825"/>
            <a:ext cx="29718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86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128713"/>
            <a:ext cx="63912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0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3800" b="1" smtClean="0"/>
              <a:t>4.5 </a:t>
            </a:r>
            <a:r>
              <a:rPr lang="zh-CN" altLang="en-US" sz="3800" b="1" smtClean="0"/>
              <a:t>构造方法</a:t>
            </a:r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247775"/>
            <a:ext cx="646747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22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635317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22002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6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面向对象编程简介</a:t>
            </a:r>
          </a:p>
        </p:txBody>
      </p:sp>
      <p:sp>
        <p:nvSpPr>
          <p:cNvPr id="7171" name="Rectangle 3"/>
          <p:cNvSpPr txBox="1">
            <a:spLocks noChangeArrowheads="1"/>
          </p:cNvSpPr>
          <p:nvPr/>
        </p:nvSpPr>
        <p:spPr bwMode="auto">
          <a:xfrm>
            <a:off x="565150" y="1219200"/>
            <a:ext cx="85788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4000" b="1"/>
              <a:t>案例：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zh-CN" altLang="en-US" sz="2400">
                <a:latin typeface="宋体" panose="02010600030101010101" pitchFamily="2" charset="-122"/>
              </a:rPr>
              <a:t>编写一个猫类，类的名字叫做</a:t>
            </a:r>
            <a:r>
              <a:rPr lang="en-US" altLang="zh-CN" sz="2400">
                <a:latin typeface="宋体" panose="02010600030101010101" pitchFamily="2" charset="-122"/>
              </a:rPr>
              <a:t>cat</a:t>
            </a:r>
            <a:r>
              <a:rPr lang="zh-CN" altLang="en-US" sz="2400">
                <a:latin typeface="宋体" panose="02010600030101010101" pitchFamily="2" charset="-122"/>
              </a:rPr>
              <a:t>。</a:t>
            </a:r>
          </a:p>
          <a:p>
            <a:pPr lvl="1" eaLnBrk="1" hangingPunct="1"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endParaRPr lang="zh-CN" altLang="en-US" sz="240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2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65913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00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44196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48291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6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65151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3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 smtClean="0"/>
              <a:t>类定义小结：</a:t>
            </a:r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63817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33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z="3800" smtClean="0"/>
              <a:t>面向对象小结：</a:t>
            </a:r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500188"/>
            <a:ext cx="67151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82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2343150"/>
            <a:ext cx="5819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3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533525"/>
            <a:ext cx="65246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9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524000"/>
            <a:ext cx="87344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6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smtClean="0"/>
              <a:t>4.6 </a:t>
            </a:r>
            <a:r>
              <a:rPr lang="zh-CN" altLang="en-US" sz="2800" b="1" smtClean="0"/>
              <a:t>面向对象三大特征：抽象，封装，继承和多态</a:t>
            </a:r>
            <a:r>
              <a:rPr lang="en-US" altLang="zh-CN" sz="2800" b="1" smtClean="0"/>
              <a:t/>
            </a:r>
            <a:br>
              <a:rPr lang="en-US" altLang="zh-CN" sz="2800" b="1" smtClean="0"/>
            </a:br>
            <a:r>
              <a:rPr lang="en-US" altLang="zh-CN" sz="2800" b="1" smtClean="0"/>
              <a:t>    4.6.1</a:t>
            </a:r>
            <a:r>
              <a:rPr lang="zh-CN" altLang="en-US" sz="2800" b="1" smtClean="0"/>
              <a:t>抽象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4295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CN" sz="3200" b="1" smtClean="0"/>
              <a:t>4.6.2 </a:t>
            </a:r>
            <a:r>
              <a:rPr lang="zh-CN" altLang="en-US" sz="3200" b="1" smtClean="0"/>
              <a:t>封装</a:t>
            </a:r>
          </a:p>
        </p:txBody>
      </p:sp>
      <p:pic>
        <p:nvPicPr>
          <p:cNvPr id="624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65627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8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20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819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49911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257800"/>
            <a:ext cx="6810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7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557338"/>
            <a:ext cx="63246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6451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45148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9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20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655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271588"/>
            <a:ext cx="760095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5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20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6656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209675"/>
            <a:ext cx="64389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79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20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67587" name="TextBox 4"/>
          <p:cNvSpPr txBox="1">
            <a:spLocks noChangeArrowheads="1"/>
          </p:cNvSpPr>
          <p:nvPr/>
        </p:nvSpPr>
        <p:spPr bwMode="auto">
          <a:xfrm>
            <a:off x="381000" y="990600"/>
            <a:ext cx="8610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注意：</a:t>
            </a:r>
            <a:endParaRPr lang="en-US" altLang="zh-CN" b="1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b="1">
                <a:solidFill>
                  <a:srgbClr val="FF0000"/>
                </a:solidFill>
              </a:rPr>
              <a:t>     </a:t>
            </a:r>
            <a:r>
              <a:rPr lang="zh-CN" altLang="en-US" b="1"/>
              <a:t>前面学习过，通过</a:t>
            </a:r>
            <a:r>
              <a:rPr lang="en-US" altLang="zh-CN" b="1"/>
              <a:t>prototype</a:t>
            </a:r>
            <a:r>
              <a:rPr lang="zh-CN" altLang="en-US" b="1"/>
              <a:t>静态属性，给所有的对象添加方法，但这种方式不能去访问类的私有变量和方法。</a:t>
            </a:r>
          </a:p>
        </p:txBody>
      </p:sp>
      <p:pic>
        <p:nvPicPr>
          <p:cNvPr id="6758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48577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20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686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43529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5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/>
              <a:t>4.6.3 </a:t>
            </a:r>
            <a:r>
              <a:rPr lang="zh-CN" altLang="en-US" sz="3200" b="1" smtClean="0"/>
              <a:t>继承</a:t>
            </a: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63150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6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endParaRPr lang="zh-CN" altLang="en-US" smtClean="0"/>
          </a:p>
        </p:txBody>
      </p:sp>
      <p:pic>
        <p:nvPicPr>
          <p:cNvPr id="7065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966788"/>
            <a:ext cx="81534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43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endParaRPr lang="zh-CN" altLang="en-US" smtClean="0"/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8709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62388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4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727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65913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9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20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921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6477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9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Call</a:t>
            </a:r>
            <a:r>
              <a:rPr lang="zh-CN" altLang="en-US" sz="3800" smtClean="0"/>
              <a:t>及</a:t>
            </a:r>
            <a:r>
              <a:rPr lang="en-US" altLang="zh-CN" sz="3800" smtClean="0"/>
              <a:t>Apply</a:t>
            </a:r>
            <a:r>
              <a:rPr lang="zh-CN" altLang="en-US" sz="3800" smtClean="0"/>
              <a:t>的用法：</a:t>
            </a:r>
          </a:p>
        </p:txBody>
      </p:sp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4009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22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Call</a:t>
            </a:r>
            <a:r>
              <a:rPr lang="zh-CN" altLang="en-US" sz="3800" smtClean="0"/>
              <a:t>及</a:t>
            </a:r>
            <a:r>
              <a:rPr lang="en-US" altLang="zh-CN" sz="3800" smtClean="0"/>
              <a:t>Apply</a:t>
            </a:r>
            <a:r>
              <a:rPr lang="zh-CN" altLang="en-US" sz="3800" smtClean="0"/>
              <a:t>的用法：</a:t>
            </a:r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1724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17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757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63436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8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b="1" smtClean="0"/>
              <a:t/>
            </a:r>
            <a:br>
              <a:rPr lang="en-US" altLang="en-US" sz="3800" b="1" smtClean="0"/>
            </a:br>
            <a:endParaRPr lang="zh-CN" altLang="en-US" sz="3800" b="1" smtClean="0"/>
          </a:p>
        </p:txBody>
      </p:sp>
      <p:pic>
        <p:nvPicPr>
          <p:cNvPr id="768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3048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extBox 7"/>
          <p:cNvSpPr txBox="1">
            <a:spLocks noChangeArrowheads="1"/>
          </p:cNvSpPr>
          <p:nvPr/>
        </p:nvSpPr>
        <p:spPr bwMode="auto">
          <a:xfrm>
            <a:off x="762000" y="1295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6600"/>
                </a:solidFill>
              </a:rPr>
              <a:t>函数重载案例：</a:t>
            </a:r>
          </a:p>
        </p:txBody>
      </p:sp>
    </p:spTree>
    <p:extLst>
      <p:ext uri="{BB962C8B-B14F-4D97-AF65-F5344CB8AC3E}">
        <p14:creationId xmlns:p14="http://schemas.microsoft.com/office/powerpoint/2010/main" val="38327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 b="1" smtClean="0">
                <a:solidFill>
                  <a:srgbClr val="006600"/>
                </a:solidFill>
              </a:rPr>
              <a:t>函数覆盖案例</a:t>
            </a:r>
            <a:r>
              <a:rPr lang="zh-CN" altLang="en-US" sz="4000" b="1" smtClean="0">
                <a:solidFill>
                  <a:srgbClr val="006600"/>
                </a:solidFill>
              </a:rPr>
              <a:t>：</a:t>
            </a: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48863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61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3800" b="1" smtClean="0"/>
              <a:t>4.6.4 </a:t>
            </a:r>
            <a:r>
              <a:rPr lang="zh-CN" altLang="en-US" sz="3800" b="1" smtClean="0"/>
              <a:t>多态</a:t>
            </a:r>
            <a:r>
              <a:rPr lang="en-US" altLang="en-US" sz="3800" b="1" smtClean="0"/>
              <a:t/>
            </a:r>
            <a:br>
              <a:rPr lang="en-US" altLang="en-US" sz="3800" b="1" smtClean="0"/>
            </a:br>
            <a:endParaRPr lang="zh-CN" altLang="en-US" sz="3800" b="1" smtClean="0"/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672465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8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798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37433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TextBox 4"/>
          <p:cNvSpPr txBox="1">
            <a:spLocks noChangeArrowheads="1"/>
          </p:cNvSpPr>
          <p:nvPr/>
        </p:nvSpPr>
        <p:spPr bwMode="auto">
          <a:xfrm>
            <a:off x="685800" y="1219200"/>
            <a:ext cx="297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030A0"/>
                </a:solidFill>
              </a:rPr>
              <a:t>多态的案例：</a:t>
            </a:r>
          </a:p>
        </p:txBody>
      </p:sp>
    </p:spTree>
    <p:extLst>
      <p:ext uri="{BB962C8B-B14F-4D97-AF65-F5344CB8AC3E}">
        <p14:creationId xmlns:p14="http://schemas.microsoft.com/office/powerpoint/2010/main" val="17456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328738"/>
            <a:ext cx="61626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6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819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071563"/>
            <a:ext cx="77819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4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829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445770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105400"/>
            <a:ext cx="30956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9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20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102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228725"/>
            <a:ext cx="63722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0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/>
              <a:t>4.7 </a:t>
            </a:r>
            <a:r>
              <a:rPr lang="zh-CN" altLang="en-US" sz="3600" b="1" smtClean="0"/>
              <a:t>闭包的概念</a:t>
            </a:r>
            <a:endParaRPr lang="en-US" altLang="zh-CN" sz="3600" b="1" smtClean="0"/>
          </a:p>
        </p:txBody>
      </p:sp>
      <p:pic>
        <p:nvPicPr>
          <p:cNvPr id="839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1343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7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128713"/>
            <a:ext cx="58197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11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/>
            </a:r>
            <a:br>
              <a:rPr lang="en-US" altLang="en-US" sz="3800" smtClean="0"/>
            </a:br>
            <a:endParaRPr lang="zh-CN" altLang="en-US" sz="3800" smtClean="0"/>
          </a:p>
        </p:txBody>
      </p:sp>
      <p:pic>
        <p:nvPicPr>
          <p:cNvPr id="860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"/>
            <a:ext cx="4829175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89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20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64484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602</Words>
  <Application>Microsoft Office PowerPoint</Application>
  <PresentationFormat>全屏显示(4:3)</PresentationFormat>
  <Paragraphs>116</Paragraphs>
  <Slides>82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2" baseType="lpstr">
      <vt:lpstr>华文行楷</vt:lpstr>
      <vt:lpstr>SimSun</vt:lpstr>
      <vt:lpstr>SimSun</vt:lpstr>
      <vt:lpstr>Arial</vt:lpstr>
      <vt:lpstr>Calibri</vt:lpstr>
      <vt:lpstr>Garamond</vt:lpstr>
      <vt:lpstr>Times New Roman</vt:lpstr>
      <vt:lpstr>Verdana</vt:lpstr>
      <vt:lpstr>Wingdings</vt:lpstr>
      <vt:lpstr>Office 主题</vt:lpstr>
      <vt:lpstr>JS面向对象编程</vt:lpstr>
      <vt:lpstr>PowerPoint 演示文稿</vt:lpstr>
      <vt:lpstr>面向对象编程简介</vt:lpstr>
      <vt:lpstr>面向对象编程简介</vt:lpstr>
      <vt:lpstr>面向对象编程简介</vt:lpstr>
      <vt:lpstr>PowerPoint 演示文稿</vt:lpstr>
      <vt:lpstr>PowerPoint 演示文稿</vt:lpstr>
      <vt:lpstr>PowerPoint 演示文稿</vt:lpstr>
      <vt:lpstr>PowerPoint 演示文稿</vt:lpstr>
      <vt:lpstr>如何自定义类（原型对象）</vt:lpstr>
      <vt:lpstr>使用构造函数定义类 </vt:lpstr>
      <vt:lpstr>使用构造函数定义类 </vt:lpstr>
      <vt:lpstr>使用构造函数定义类</vt:lpstr>
      <vt:lpstr>如何创建对象实例</vt:lpstr>
      <vt:lpstr> 试比较两段代码的不同：</vt:lpstr>
      <vt:lpstr>4.2.3 对象在内存中的存储机制</vt:lpstr>
      <vt:lpstr> </vt:lpstr>
      <vt:lpstr> </vt:lpstr>
      <vt:lpstr> </vt:lpstr>
      <vt:lpstr>PowerPoint 演示文稿</vt:lpstr>
      <vt:lpstr>4.2.4  this关键词</vt:lpstr>
      <vt:lpstr> </vt:lpstr>
      <vt:lpstr> </vt:lpstr>
      <vt:lpstr> </vt:lpstr>
      <vt:lpstr> </vt:lpstr>
      <vt:lpstr> </vt:lpstr>
      <vt:lpstr> </vt:lpstr>
      <vt:lpstr>4.3  类的成员函数</vt:lpstr>
      <vt:lpstr>给类添加成员函数实例：</vt:lpstr>
      <vt:lpstr>给类添加成员函数的几种方法：</vt:lpstr>
      <vt:lpstr>给类添加成员函数的方法：</vt:lpstr>
      <vt:lpstr>给类添加成员函数的方法：</vt:lpstr>
      <vt:lpstr> </vt:lpstr>
      <vt:lpstr>思考题：</vt:lpstr>
      <vt:lpstr>4.4 prototype关键词（原型法）</vt:lpstr>
      <vt:lpstr>4.4 prototype关键词（原型法）</vt:lpstr>
      <vt:lpstr>4.4 prototype关键词（原型法）</vt:lpstr>
      <vt:lpstr> </vt:lpstr>
      <vt:lpstr> </vt:lpstr>
      <vt:lpstr> </vt:lpstr>
      <vt:lpstr> </vt:lpstr>
      <vt:lpstr> </vt:lpstr>
      <vt:lpstr> </vt:lpstr>
      <vt:lpstr> </vt:lpstr>
      <vt:lpstr>上机练习： </vt:lpstr>
      <vt:lpstr>上机练习： </vt:lpstr>
      <vt:lpstr> </vt:lpstr>
      <vt:lpstr>4.5 构造方法 </vt:lpstr>
      <vt:lpstr> </vt:lpstr>
      <vt:lpstr> </vt:lpstr>
      <vt:lpstr> </vt:lpstr>
      <vt:lpstr> </vt:lpstr>
      <vt:lpstr>类定义小结： </vt:lpstr>
      <vt:lpstr>面向对象小结： </vt:lpstr>
      <vt:lpstr> </vt:lpstr>
      <vt:lpstr> </vt:lpstr>
      <vt:lpstr> </vt:lpstr>
      <vt:lpstr>4.6 面向对象三大特征：抽象，封装，继承和多态     4.6.1抽象</vt:lpstr>
      <vt:lpstr>4.6.2 封装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4.6.3 继承</vt:lpstr>
      <vt:lpstr>PowerPoint 演示文稿</vt:lpstr>
      <vt:lpstr>PowerPoint 演示文稿</vt:lpstr>
      <vt:lpstr> </vt:lpstr>
      <vt:lpstr>Call及Apply的用法：</vt:lpstr>
      <vt:lpstr>Call及Apply的用法：</vt:lpstr>
      <vt:lpstr> </vt:lpstr>
      <vt:lpstr> </vt:lpstr>
      <vt:lpstr>函数覆盖案例：</vt:lpstr>
      <vt:lpstr>4.6.4 多态 </vt:lpstr>
      <vt:lpstr> </vt:lpstr>
      <vt:lpstr> </vt:lpstr>
      <vt:lpstr>PowerPoint 演示文稿</vt:lpstr>
      <vt:lpstr> </vt:lpstr>
      <vt:lpstr>4.7 闭包的概念</vt:lpstr>
      <vt:lpstr> </vt:lpstr>
      <vt:lpstr> </vt:lpstr>
    </vt:vector>
  </TitlesOfParts>
  <Company>www.Prana.cn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设计模式 Design Patterns</dc:title>
  <dc:creator>Prana</dc:creator>
  <cp:lastModifiedBy>DingY</cp:lastModifiedBy>
  <cp:revision>83</cp:revision>
  <cp:lastPrinted>2006-03-11T07:23:04Z</cp:lastPrinted>
  <dcterms:created xsi:type="dcterms:W3CDTF">2006-02-12T14:49:55Z</dcterms:created>
  <dcterms:modified xsi:type="dcterms:W3CDTF">2017-08-19T23:06:45Z</dcterms:modified>
</cp:coreProperties>
</file>